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18"/>
    <p:sldId id="268" r:id="rId19"/>
    <p:sldId id="263" r:id="rId9"/>
    <p:sldId id="264" r:id="rId10"/>
    <p:sldId id="265" r:id="rId11"/>
    <p:sldId id="266" r:id="rId12"/>
  </p:sldIdLst>
  <p:notesMasterIdLst>
    <p:notesMasterId r:id="rId1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побудовано як цілісна візуальна сцена. Якщо в усній розмові виникне питання по термінах, перейти до резервного слайда "Словник простими словами".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побудовано як цілісна візуальна сцена. Якщо в усній розмові виникне питання по термінах, перейти до резервного слайда "Словник простими словами".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побудовано як цілісна візуальна сцена. Якщо в усній розмові виникне питання по термінах, перейти до резервного слайда "Словник простими словами".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побудовано як цілісна візуальна сцена. Якщо в усній розмові виникне питання по термінах, перейти до резервного слайда "Словник простими словами".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побудовано як цілісна візуальна сцена. Якщо в усній розмові виникне питання по термінах, перейти до резервного слайда "Словник простими словами".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побудовано як цілісна візуальна сцена. Якщо в усній розмові виникне питання по термінах, перейти до резервного слайда "Словник простими словами".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побудовано як цілісна візуальна сцена. Якщо в усній розмові виникне питання по термінах, перейти до резервного слайда "Словник простими словами".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побудовано як цілісна візуальна сцена. Якщо в усній розмові виникне питання по термінах, перейти до резервного слайда "Словник простими словами".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побудовано як цілісна візуальна сцена. Якщо в усній розмові виникне питання по термінах, перейти до резервного слайда "Словник простими словами".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побудовано як цілісна візуальна сцена. Якщо в усній розмові виникне питання по термінах, перейти до резервного слайда "Словник простими словами".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Цей слайд резервний. Основний виступ має бути простим: умови, резерв, перевірка, виплата. Англійські слова потрібні лише для Solana-аудиторії, але в поясненні говоримо українською.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nkproof_solana_seo_угоди_майбутнього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проблема_seo_рынка_кризис_доверия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класичний_seo_договір_проти_rankproo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як_працює_rankproof_від_угоди_до_виплати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голографічна_seo_угода_rankproo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пятишаговый_путь_к_выплате_rankproo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чому_solana_і_rankproo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кто_выигрывает_три_стороны_rankproo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еоновый_щит_rankproof_риски_и_ответы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mvp_та_наступні_кроки_rankproo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20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nkproof_logo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411480"/>
            <a:ext cx="2331720" cy="5120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325880"/>
            <a:ext cx="11430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Словник простими словами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713232" y="1993392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B9C7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Якщо на слайдах зустрічаються англійські терміни, пояснюємо їх так: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868680" y="251460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F3DA"/>
                </a:solidFill>
              </a:rPr>
              <a:t>Термін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3246120" y="251460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F3DA"/>
                </a:solidFill>
              </a:rPr>
              <a:t>Як говоримо українською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537960" y="2514600"/>
            <a:ext cx="5943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F3DA"/>
                </a:solidFill>
              </a:rPr>
              <a:t>Що це означає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868680" y="2788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AF4FF"/>
                </a:solidFill>
              </a:rPr>
              <a:t>Deal Card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246120" y="278892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Картка SEO-угоди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537960" y="2788920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B9C7D6"/>
                </a:solidFill>
              </a:rPr>
              <a:t>коротко фіксує сайт, сторінки, запити, регіон, строк і умову результату</a:t>
            </a:r>
            <a:endParaRPr lang="en-US" sz="1380" dirty="0"/>
          </a:p>
        </p:txBody>
      </p:sp>
      <p:sp>
        <p:nvSpPr>
          <p:cNvPr id="11" name="Shape 8"/>
          <p:cNvSpPr/>
          <p:nvPr/>
        </p:nvSpPr>
        <p:spPr>
          <a:xfrm>
            <a:off x="777240" y="3172968"/>
            <a:ext cx="13030200" cy="0"/>
          </a:xfrm>
          <a:prstGeom prst="line">
            <a:avLst/>
          </a:prstGeom>
          <a:noFill/>
          <a:ln w="7620">
            <a:solidFill>
              <a:srgbClr val="16F3DA">
                <a:alpha val="22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335584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AF4FF"/>
                </a:solidFill>
              </a:rPr>
              <a:t>Proof Layer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246120" y="335584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Перевірка результату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537960" y="3355848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B9C7D6"/>
                </a:solidFill>
              </a:rPr>
              <a:t>RankProof читає Google-дані й підтверджує, чи виконана умова</a:t>
            </a:r>
            <a:endParaRPr lang="en-US" sz="1380" dirty="0"/>
          </a:p>
        </p:txBody>
      </p:sp>
      <p:sp>
        <p:nvSpPr>
          <p:cNvPr id="15" name="Shape 12"/>
          <p:cNvSpPr/>
          <p:nvPr/>
        </p:nvSpPr>
        <p:spPr>
          <a:xfrm>
            <a:off x="777240" y="3739896"/>
            <a:ext cx="13030200" cy="0"/>
          </a:xfrm>
          <a:prstGeom prst="line">
            <a:avLst/>
          </a:prstGeom>
          <a:noFill/>
          <a:ln w="7620">
            <a:solidFill>
              <a:srgbClr val="16F3DA">
                <a:alpha val="22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8680" y="3922776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AF4FF"/>
                </a:solidFill>
              </a:rPr>
              <a:t>Payout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246120" y="3922776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Виплата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6537960" y="3922776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B9C7D6"/>
                </a:solidFill>
              </a:rPr>
              <a:t>гроші переходять виконавцю після підтвердженого результату</a:t>
            </a:r>
            <a:endParaRPr lang="en-US" sz="1380" dirty="0"/>
          </a:p>
        </p:txBody>
      </p:sp>
      <p:sp>
        <p:nvSpPr>
          <p:cNvPr id="19" name="Shape 16"/>
          <p:cNvSpPr/>
          <p:nvPr/>
        </p:nvSpPr>
        <p:spPr>
          <a:xfrm>
            <a:off x="777240" y="4306824"/>
            <a:ext cx="13030200" cy="0"/>
          </a:xfrm>
          <a:prstGeom prst="line">
            <a:avLst/>
          </a:prstGeom>
          <a:noFill/>
          <a:ln w="7620">
            <a:solidFill>
              <a:srgbClr val="16F3DA">
                <a:alpha val="22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8680" y="44897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AF4FF"/>
                </a:solidFill>
              </a:rPr>
              <a:t>Escrow / резерв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3246120" y="4489704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Резерв оплати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6537960" y="4489704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B9C7D6"/>
                </a:solidFill>
              </a:rPr>
              <a:t>кошти не йдуть одразу виконавцю, а чекають перевірки</a:t>
            </a:r>
            <a:endParaRPr lang="en-US" sz="1380" dirty="0"/>
          </a:p>
        </p:txBody>
      </p:sp>
      <p:sp>
        <p:nvSpPr>
          <p:cNvPr id="23" name="Shape 20"/>
          <p:cNvSpPr/>
          <p:nvPr/>
        </p:nvSpPr>
        <p:spPr>
          <a:xfrm>
            <a:off x="777240" y="4873752"/>
            <a:ext cx="13030200" cy="0"/>
          </a:xfrm>
          <a:prstGeom prst="line">
            <a:avLst/>
          </a:prstGeom>
          <a:noFill/>
          <a:ln w="7620">
            <a:solidFill>
              <a:srgbClr val="16F3DA">
                <a:alpha val="22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68680" y="5056632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AF4FF"/>
                </a:solidFill>
              </a:rPr>
              <a:t>Smart Contract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3246120" y="505663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Правило виплати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6537960" y="5056632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B9C7D6"/>
                </a:solidFill>
              </a:rPr>
              <a:t>технічна логіка: якщо умову виконано - виплатити</a:t>
            </a:r>
            <a:endParaRPr lang="en-US" sz="1380" dirty="0"/>
          </a:p>
        </p:txBody>
      </p:sp>
      <p:sp>
        <p:nvSpPr>
          <p:cNvPr id="27" name="Shape 24"/>
          <p:cNvSpPr/>
          <p:nvPr/>
        </p:nvSpPr>
        <p:spPr>
          <a:xfrm>
            <a:off x="777240" y="5440680"/>
            <a:ext cx="13030200" cy="0"/>
          </a:xfrm>
          <a:prstGeom prst="line">
            <a:avLst/>
          </a:prstGeom>
          <a:noFill/>
          <a:ln w="7620">
            <a:solidFill>
              <a:srgbClr val="16F3DA">
                <a:alpha val="2200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68680" y="562356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AF4FF"/>
                </a:solidFill>
              </a:rPr>
              <a:t>MVP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3246120" y="562356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Перша робоча версія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6537960" y="5623560"/>
            <a:ext cx="6629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B9C7D6"/>
                </a:solidFill>
              </a:rPr>
              <a:t>один сайт, 3-10 запитів, тільки Google, без зайвого ускладнення</a:t>
            </a:r>
            <a:endParaRPr lang="en-US" sz="1380" dirty="0"/>
          </a:p>
        </p:txBody>
      </p:sp>
      <p:sp>
        <p:nvSpPr>
          <p:cNvPr id="31" name="Shape 28"/>
          <p:cNvSpPr/>
          <p:nvPr/>
        </p:nvSpPr>
        <p:spPr>
          <a:xfrm>
            <a:off x="777240" y="6007608"/>
            <a:ext cx="13030200" cy="0"/>
          </a:xfrm>
          <a:prstGeom prst="line">
            <a:avLst/>
          </a:prstGeom>
          <a:noFill/>
          <a:ln w="7620">
            <a:solidFill>
              <a:srgbClr val="16F3DA">
                <a:alpha val="2200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2907792" y="2487168"/>
            <a:ext cx="0" cy="3794760"/>
          </a:xfrm>
          <a:prstGeom prst="line">
            <a:avLst/>
          </a:prstGeom>
          <a:noFill/>
          <a:ln w="10160">
            <a:solidFill>
              <a:srgbClr val="16F3DA">
                <a:alpha val="45000"/>
              </a:srgb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199632" y="2487168"/>
            <a:ext cx="0" cy="3794760"/>
          </a:xfrm>
          <a:prstGeom prst="line">
            <a:avLst/>
          </a:prstGeom>
          <a:noFill/>
          <a:ln w="10160">
            <a:solidFill>
              <a:srgbClr val="16F3DA">
                <a:alpha val="4500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777240" y="67208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F3D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Головна формула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777240" y="7059168"/>
            <a:ext cx="1261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RankProof перевіряє результат у Google. Solana допомагає виконати правило виплати.</a:t>
            </a:r>
            <a:endParaRPr lang="en-US" sz="2100" dirty="0"/>
          </a:p>
        </p:txBody>
      </p:sp>
      <p:sp>
        <p:nvSpPr>
          <p:cNvPr id="36" name="Text 33"/>
          <p:cNvSpPr/>
          <p:nvPr/>
        </p:nvSpPr>
        <p:spPr>
          <a:xfrm>
            <a:off x="13898880" y="7708392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C7D6"/>
                </a:solidFill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1018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73152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46304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219456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92608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438912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512064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5852159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583679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315199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046719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77824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50976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024128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170432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73152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146304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219456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0" y="292608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0" y="365760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0" y="438912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0" y="512064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0" y="5852159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0" y="6583679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22960" y="283464"/>
            <a:ext cx="1234440" cy="23774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200" b="1">
                <a:solidFill>
                  <a:srgbClr val="F4F7FB"/>
                </a:solidFill>
                <a:latin typeface="Aptos"/>
              </a:rPr>
              <a:t>RankProof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530352" y="621792"/>
            <a:ext cx="1042416" cy="0"/>
          </a:xfrm>
          <a:prstGeom prst="line">
            <a:avLst/>
          </a:prstGeom>
          <a:ln w="12700">
            <a:solidFill>
              <a:srgbClr val="27E8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829800" y="320040"/>
            <a:ext cx="1508760" cy="18288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r"/>
            <a:r>
              <a:rPr sz="850" b="0">
                <a:solidFill>
                  <a:srgbClr val="A9B7C4"/>
                </a:solidFill>
                <a:latin typeface="Aptos"/>
              </a:rPr>
              <a:t>RankProof x Solana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475720" y="6419088"/>
            <a:ext cx="320040" cy="14630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r"/>
            <a:r>
              <a:rPr sz="750" b="0">
                <a:solidFill>
                  <a:srgbClr val="5E7480"/>
                </a:solidFill>
                <a:latin typeface="Aptos"/>
              </a:rPr>
              <a:t>08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0" y="932688"/>
            <a:ext cx="7498079" cy="50292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3400" b="1">
                <a:solidFill>
                  <a:srgbClr val="F4F7FB"/>
                </a:solidFill>
                <a:latin typeface="Aptos Display"/>
              </a:rPr>
              <a:t>Звідки береться доказ результату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1248" y="1517904"/>
            <a:ext cx="8686800" cy="32918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650" b="0">
                <a:solidFill>
                  <a:srgbClr val="A9B7C4"/>
                </a:solidFill>
                <a:latin typeface="Aptos"/>
              </a:rPr>
              <a:t>Не скріншот і не парсинг. Дані приходять з Google через дозволений доступ клієнта.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2706624" y="3227832"/>
            <a:ext cx="228600" cy="0"/>
          </a:xfrm>
          <a:prstGeom prst="line">
            <a:avLst/>
          </a:prstGeom>
          <a:ln w="25400">
            <a:solidFill>
              <a:srgbClr val="27E8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4974336" y="3227832"/>
            <a:ext cx="228600" cy="0"/>
          </a:xfrm>
          <a:prstGeom prst="line">
            <a:avLst/>
          </a:prstGeom>
          <a:ln w="25400">
            <a:solidFill>
              <a:srgbClr val="27E8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7242048" y="3227832"/>
            <a:ext cx="228600" cy="0"/>
          </a:xfrm>
          <a:prstGeom prst="line">
            <a:avLst/>
          </a:prstGeom>
          <a:ln w="25400">
            <a:solidFill>
              <a:srgbClr val="27E8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9509759" y="3227832"/>
            <a:ext cx="228600" cy="0"/>
          </a:xfrm>
          <a:prstGeom prst="line">
            <a:avLst/>
          </a:prstGeom>
          <a:ln w="25400">
            <a:solidFill>
              <a:srgbClr val="27E8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713232" y="2697480"/>
            <a:ext cx="1947672" cy="1051560"/>
          </a:xfrm>
          <a:prstGeom prst="roundRect">
            <a:avLst/>
          </a:prstGeom>
          <a:solidFill>
            <a:srgbClr val="09202B"/>
          </a:solidFill>
          <a:ln w="15240">
            <a:solidFill>
              <a:srgbClr val="27E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2960" y="2862072"/>
            <a:ext cx="1728216" cy="301752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800" b="1">
                <a:solidFill>
                  <a:srgbClr val="F4F7FB"/>
                </a:solidFill>
                <a:latin typeface="Aptos"/>
              </a:rPr>
              <a:t>Google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9536" y="3246120"/>
            <a:ext cx="1655063" cy="32918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040" b="0">
                <a:solidFill>
                  <a:srgbClr val="A9B7C4"/>
                </a:solidFill>
                <a:latin typeface="Aptos"/>
              </a:rPr>
              <a:t>первинні дані
Search Console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980944" y="2697480"/>
            <a:ext cx="1947672" cy="1051560"/>
          </a:xfrm>
          <a:prstGeom prst="roundRect">
            <a:avLst/>
          </a:prstGeom>
          <a:solidFill>
            <a:srgbClr val="09202B"/>
          </a:solidFill>
          <a:ln w="15240">
            <a:solidFill>
              <a:srgbClr val="27E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090672" y="2862072"/>
            <a:ext cx="1728216" cy="301752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800" b="1">
                <a:solidFill>
                  <a:srgbClr val="F4F7FB"/>
                </a:solidFill>
                <a:latin typeface="Aptos"/>
              </a:rPr>
              <a:t>RankProof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27248" y="3246120"/>
            <a:ext cx="1655063" cy="32918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040" b="0">
                <a:solidFill>
                  <a:srgbClr val="A9B7C4"/>
                </a:solidFill>
                <a:latin typeface="Aptos"/>
              </a:rPr>
              <a:t>отримує дані
через API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248656" y="2697480"/>
            <a:ext cx="1947672" cy="1051560"/>
          </a:xfrm>
          <a:prstGeom prst="roundRect">
            <a:avLst/>
          </a:prstGeom>
          <a:solidFill>
            <a:srgbClr val="09202B"/>
          </a:solidFill>
          <a:ln w="15240">
            <a:solidFill>
              <a:srgbClr val="37F0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358384" y="2862072"/>
            <a:ext cx="1728216" cy="301752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800" b="1">
                <a:solidFill>
                  <a:srgbClr val="37F0A6"/>
                </a:solidFill>
                <a:latin typeface="Aptos"/>
              </a:rPr>
              <a:t>Proof ID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94960" y="3246120"/>
            <a:ext cx="1655063" cy="32918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040" b="0">
                <a:solidFill>
                  <a:srgbClr val="A9B7C4"/>
                </a:solidFill>
                <a:latin typeface="Aptos"/>
              </a:rPr>
              <a:t>фіксує параметри
і результат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516367" y="2697480"/>
            <a:ext cx="1947672" cy="1051560"/>
          </a:xfrm>
          <a:prstGeom prst="roundRect">
            <a:avLst/>
          </a:prstGeom>
          <a:solidFill>
            <a:srgbClr val="09202B"/>
          </a:solidFill>
          <a:ln w="15240">
            <a:solidFill>
              <a:srgbClr val="27E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626095" y="2862072"/>
            <a:ext cx="1728216" cy="301752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800" b="1">
                <a:solidFill>
                  <a:srgbClr val="F4F7FB"/>
                </a:solidFill>
                <a:latin typeface="Aptos"/>
              </a:rPr>
              <a:t>Solana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62671" y="3246120"/>
            <a:ext cx="1655063" cy="32918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040" b="0">
                <a:solidFill>
                  <a:srgbClr val="A9B7C4"/>
                </a:solidFill>
                <a:latin typeface="Aptos"/>
              </a:rPr>
              <a:t>виконує правило
оплати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784080" y="2697480"/>
            <a:ext cx="1947672" cy="1051560"/>
          </a:xfrm>
          <a:prstGeom prst="roundRect">
            <a:avLst/>
          </a:prstGeom>
          <a:solidFill>
            <a:srgbClr val="09202B"/>
          </a:solidFill>
          <a:ln w="15240">
            <a:solidFill>
              <a:srgbClr val="27E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893807" y="2862072"/>
            <a:ext cx="1728216" cy="301752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800" b="1">
                <a:solidFill>
                  <a:srgbClr val="F4F7FB"/>
                </a:solidFill>
                <a:latin typeface="Aptos"/>
              </a:rPr>
              <a:t>Виплата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0384" y="3246120"/>
            <a:ext cx="1655063" cy="32918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040" b="0">
                <a:solidFill>
                  <a:srgbClr val="A9B7C4"/>
                </a:solidFill>
                <a:latin typeface="Aptos"/>
              </a:rPr>
              <a:t>гроші йдуть
за умовою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14400" y="4645152"/>
            <a:ext cx="4892040" cy="896112"/>
          </a:xfrm>
          <a:prstGeom prst="roundRect">
            <a:avLst/>
          </a:prstGeom>
          <a:solidFill>
            <a:srgbClr val="07161E"/>
          </a:solidFill>
          <a:ln w="12700">
            <a:solidFill>
              <a:srgbClr val="174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133856" y="4800600"/>
            <a:ext cx="2834640" cy="201168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150" b="1">
                <a:solidFill>
                  <a:srgbClr val="27E8D1"/>
                </a:solidFill>
                <a:latin typeface="Aptos"/>
              </a:rPr>
              <a:t>Що саме фіксується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33856" y="5074920"/>
            <a:ext cx="4343400" cy="310896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100" b="0">
                <a:solidFill>
                  <a:srgbClr val="A9B7C4"/>
                </a:solidFill>
                <a:latin typeface="Aptos"/>
              </a:rPr>
              <a:t>сайт, сторінки, запити, країна, пристрій, період, правило успіху, час отримання даних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355080" y="4645152"/>
            <a:ext cx="4709160" cy="896112"/>
          </a:xfrm>
          <a:prstGeom prst="roundRect">
            <a:avLst/>
          </a:prstGeom>
          <a:solidFill>
            <a:srgbClr val="07161E"/>
          </a:solidFill>
          <a:ln w="12700">
            <a:solidFill>
              <a:srgbClr val="174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565392" y="480060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150" b="1">
                <a:solidFill>
                  <a:srgbClr val="27E8D1"/>
                </a:solidFill>
                <a:latin typeface="Aptos"/>
              </a:rPr>
              <a:t>Чесна межа MVP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565392" y="5074920"/>
            <a:ext cx="4160520" cy="310896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100" b="0">
                <a:solidFill>
                  <a:srgbClr val="A9B7C4"/>
                </a:solidFill>
                <a:latin typeface="Aptos"/>
              </a:rPr>
              <a:t>у першій версії RankProof є довіреним джерелом перевірки; потім можна додати незалежних перевіряючих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77824" y="6053328"/>
            <a:ext cx="9692640" cy="292608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700" b="1">
                <a:solidFill>
                  <a:srgbClr val="27E8D1"/>
                </a:solidFill>
                <a:latin typeface="Aptos"/>
              </a:rPr>
              <a:t>Коротко: Google дає дані. RankProof підтверджує результат. Solana виконує оплату.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1018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73152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46304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219456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92608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438912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512064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5852159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583679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315199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046719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77824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50976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024128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1704320" y="0"/>
            <a:ext cx="0" cy="685800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73152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146304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219456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0" y="292608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0" y="365760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0" y="438912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0" y="5120640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0" y="5852159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0" y="6583679"/>
            <a:ext cx="12191695" cy="0"/>
          </a:xfrm>
          <a:prstGeom prst="line">
            <a:avLst/>
          </a:prstGeom>
          <a:ln w="5080">
            <a:solidFill>
              <a:srgbClr val="0B26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22960" y="283464"/>
            <a:ext cx="1234440" cy="23774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200" b="1">
                <a:solidFill>
                  <a:srgbClr val="F4F7FB"/>
                </a:solidFill>
                <a:latin typeface="Aptos"/>
              </a:rPr>
              <a:t>RankProof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530352" y="621792"/>
            <a:ext cx="1042416" cy="0"/>
          </a:xfrm>
          <a:prstGeom prst="line">
            <a:avLst/>
          </a:prstGeom>
          <a:ln w="12700">
            <a:solidFill>
              <a:srgbClr val="27E8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829800" y="320040"/>
            <a:ext cx="1508760" cy="18288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r"/>
            <a:r>
              <a:rPr sz="850" b="0">
                <a:solidFill>
                  <a:srgbClr val="A9B7C4"/>
                </a:solidFill>
                <a:latin typeface="Aptos"/>
              </a:rPr>
              <a:t>RankProof x Solana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475720" y="6419088"/>
            <a:ext cx="320040" cy="14630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r"/>
            <a:r>
              <a:rPr sz="750" b="0">
                <a:solidFill>
                  <a:srgbClr val="5E7480"/>
                </a:solidFill>
                <a:latin typeface="Aptos"/>
              </a:rPr>
              <a:t>09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0" y="932688"/>
            <a:ext cx="7132320" cy="50292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3500" b="1">
                <a:solidFill>
                  <a:srgbClr val="F4F7FB"/>
                </a:solidFill>
                <a:latin typeface="Aptos Display"/>
              </a:rPr>
              <a:t>Договір і смарт-контракт - різні речі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1248" y="1536192"/>
            <a:ext cx="8229600" cy="32004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650" b="0">
                <a:solidFill>
                  <a:srgbClr val="A9B7C4"/>
                </a:solidFill>
                <a:latin typeface="Aptos"/>
              </a:rPr>
              <a:t>Це дві різні частини однієї угоди: юридична домовленість і технічне правило виплати.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14400" y="2267712"/>
            <a:ext cx="4572000" cy="2816352"/>
          </a:xfrm>
          <a:prstGeom prst="roundRect">
            <a:avLst/>
          </a:prstGeom>
          <a:solidFill>
            <a:srgbClr val="09202B"/>
          </a:solidFill>
          <a:ln w="17780">
            <a:solidFill>
              <a:srgbClr val="27E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225296" y="2578608"/>
            <a:ext cx="3840480" cy="310896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2300" b="1">
                <a:solidFill>
                  <a:srgbClr val="F4F7FB"/>
                </a:solidFill>
                <a:latin typeface="Aptos"/>
              </a:rPr>
              <a:t>Юридичний договір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25296" y="2971800"/>
            <a:ext cx="3749039" cy="23774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350" b="0">
                <a:solidFill>
                  <a:srgbClr val="27E8D1"/>
                </a:solidFill>
                <a:latin typeface="Aptos"/>
              </a:rPr>
              <a:t>описує відносини сторін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25296" y="3456432"/>
            <a:ext cx="3977639" cy="1078992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420" b="0">
                <a:solidFill>
                  <a:srgbClr val="A9B7C4"/>
                </a:solidFill>
                <a:latin typeface="Aptos"/>
              </a:rPr>
              <a:t>• хто клієнт і виконавець
• що вважаємо результатом
• джерело даних Google / RankProof
• строки, сума, спори і відповідальність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5779008" y="3611880"/>
            <a:ext cx="640080" cy="0"/>
          </a:xfrm>
          <a:prstGeom prst="line">
            <a:avLst/>
          </a:prstGeom>
          <a:ln w="25400">
            <a:solidFill>
              <a:srgbClr val="27E8D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577840" y="3255264"/>
            <a:ext cx="1005840" cy="219456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200" b="1">
                <a:solidFill>
                  <a:srgbClr val="27E8D1"/>
                </a:solidFill>
                <a:latin typeface="Aptos"/>
              </a:rPr>
              <a:t>разом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720840" y="2267712"/>
            <a:ext cx="4572000" cy="2816352"/>
          </a:xfrm>
          <a:prstGeom prst="roundRect">
            <a:avLst/>
          </a:prstGeom>
          <a:solidFill>
            <a:srgbClr val="09202B"/>
          </a:solidFill>
          <a:ln w="17780">
            <a:solidFill>
              <a:srgbClr val="37F0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031736" y="2578608"/>
            <a:ext cx="3840480" cy="310896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2300" b="1">
                <a:solidFill>
                  <a:srgbClr val="F4F7FB"/>
                </a:solidFill>
                <a:latin typeface="Aptos"/>
              </a:rPr>
              <a:t>Смарт-контракт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31736" y="2971800"/>
            <a:ext cx="3749039" cy="237744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350" b="0">
                <a:solidFill>
                  <a:srgbClr val="37F0A6"/>
                </a:solidFill>
                <a:latin typeface="Aptos"/>
              </a:rPr>
              <a:t>керує резервом оплати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31736" y="3456432"/>
            <a:ext cx="3977639" cy="1078992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r>
              <a:rPr sz="1420" b="0">
                <a:solidFill>
                  <a:srgbClr val="A9B7C4"/>
                </a:solidFill>
                <a:latin typeface="Aptos"/>
              </a:rPr>
              <a:t>• гроші зарезервовані
• прийшов статус PASSED
• якщо умова виконана - виплата
• якщо спір або мало даних - ручний розбір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865376" y="5605272"/>
            <a:ext cx="8458200" cy="530352"/>
          </a:xfrm>
          <a:prstGeom prst="roundRect">
            <a:avLst/>
          </a:prstGeom>
          <a:solidFill>
            <a:srgbClr val="07161E"/>
          </a:solidFill>
          <a:ln w="12700">
            <a:solidFill>
              <a:srgbClr val="174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057400" y="5751576"/>
            <a:ext cx="8046720" cy="219456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algn="ctr"/>
            <a:r>
              <a:rPr sz="1360" b="1">
                <a:solidFill>
                  <a:srgbClr val="27E8D1"/>
                </a:solidFill>
                <a:latin typeface="Aptos"/>
              </a:rPr>
              <a:t>Сильна формула: договір пояснює умови, RankProof перевіряє Google-результат, Solana виконує фінансове правило.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RankProof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RankProof × Solana: SEO-угоди з оплатою за підтверджений результат</dc:title>
  <dc:subject>RankProof × Solana pitch deck</dc:subject>
  <dc:creator>OpenAI</dc:creator>
  <cp:lastModifiedBy>OpenAI</cp:lastModifiedBy>
  <cp:revision>1</cp:revision>
  <dcterms:created xsi:type="dcterms:W3CDTF">2026-09-12T12:21:51Z</dcterms:created>
  <dcterms:modified xsi:type="dcterms:W3CDTF">2026-09-12T12:21:51Z</dcterms:modified>
</cp:coreProperties>
</file>